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40826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1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46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63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07485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552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8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37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74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1662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14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C6D2A78-F262-4476-B923-237C5D0B78DF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C652760-F182-4AA1-BA19-CF46E837E9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2293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buneeva.vsepravilno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228725"/>
            <a:ext cx="9486900" cy="3729038"/>
          </a:xfrm>
        </p:spPr>
        <p:txBody>
          <a:bodyPr/>
          <a:lstStyle/>
          <a:p>
            <a:r>
              <a:rPr lang="ru-RU" sz="3600" dirty="0" smtClean="0"/>
              <a:t>Результаты диагностики профессиональных компетенций учителя начальных классов в рамках реализации проекта </a:t>
            </a:r>
            <a:br>
              <a:rPr lang="ru-RU" sz="3600" dirty="0" smtClean="0"/>
            </a:br>
            <a:r>
              <a:rPr lang="ru-RU" sz="3600" b="1" dirty="0" smtClean="0"/>
              <a:t>«</a:t>
            </a:r>
            <a:r>
              <a:rPr lang="ru-RU" sz="3600" b="1" dirty="0" err="1" smtClean="0"/>
              <a:t>Тьюторские</a:t>
            </a:r>
            <a:r>
              <a:rPr lang="ru-RU" sz="3600" b="1" dirty="0" smtClean="0"/>
              <a:t> технологии в развитии профессиональных компетентностей руководящих и педагогических кадров»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3956" y="5499329"/>
            <a:ext cx="4478132" cy="1086237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Е.П. Лебедева, доцент кафедры НОО </a:t>
            </a:r>
            <a:r>
              <a:rPr lang="ru-RU" sz="24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КРИПКиПРО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к.п.н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5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Еще...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599" y="2171700"/>
            <a:ext cx="10158413" cy="415766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On-line</a:t>
            </a:r>
            <a:r>
              <a:rPr lang="ru-RU" sz="3600" dirty="0" smtClean="0"/>
              <a:t> </a:t>
            </a:r>
            <a:r>
              <a:rPr lang="ru-RU" sz="3600" dirty="0" smtClean="0"/>
              <a:t>школа </a:t>
            </a:r>
            <a:r>
              <a:rPr lang="ru-RU" sz="3600" b="1" dirty="0" smtClean="0"/>
              <a:t>«Всё правильно»</a:t>
            </a:r>
            <a:r>
              <a:rPr lang="ru-RU" sz="3600" dirty="0" smtClean="0"/>
              <a:t> (Екатерина Валерьевна </a:t>
            </a:r>
            <a:r>
              <a:rPr lang="ru-RU" sz="3600" dirty="0" err="1" smtClean="0"/>
              <a:t>Бунеева</a:t>
            </a:r>
            <a:r>
              <a:rPr lang="ru-RU" sz="3600" dirty="0"/>
              <a:t>)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 сайта: </a:t>
            </a:r>
            <a:r>
              <a:rPr lang="en-US" sz="3600" dirty="0">
                <a:hlinkClick r:id="rId2"/>
              </a:rPr>
              <a:t>https://</a:t>
            </a:r>
            <a:r>
              <a:rPr lang="en-US" sz="3600" dirty="0" smtClean="0">
                <a:hlinkClick r:id="rId2"/>
              </a:rPr>
              <a:t>buneeva.vsepravilno.com</a:t>
            </a:r>
            <a:endParaRPr lang="ru-RU" sz="3600" dirty="0" smtClean="0"/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281488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9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25" y="285750"/>
            <a:ext cx="9544050" cy="63579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400300"/>
            <a:ext cx="9544050" cy="1807369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61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Этапы диагностики в рамках проекта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en-US" sz="4000" b="1" dirty="0" smtClean="0"/>
              <a:t>I</a:t>
            </a:r>
            <a:r>
              <a:rPr lang="ru-RU" sz="4000" b="1" dirty="0" smtClean="0"/>
              <a:t> этап </a:t>
            </a:r>
            <a:r>
              <a:rPr lang="ru-RU" sz="4000" dirty="0" smtClean="0"/>
              <a:t>– завершился в апреле 2018 г.</a:t>
            </a:r>
          </a:p>
          <a:p>
            <a:r>
              <a:rPr lang="en-US" sz="4000" b="1" dirty="0" smtClean="0"/>
              <a:t>II</a:t>
            </a:r>
            <a:r>
              <a:rPr lang="ru-RU" sz="4000" b="1" dirty="0" smtClean="0"/>
              <a:t> этап </a:t>
            </a:r>
            <a:r>
              <a:rPr lang="ru-RU" sz="4000" dirty="0" smtClean="0"/>
              <a:t>– март-апрель 2019 г.</a:t>
            </a:r>
          </a:p>
          <a:p>
            <a:pPr marL="0" indent="0" algn="ctr">
              <a:buNone/>
            </a:pPr>
            <a:endParaRPr lang="ru-RU" sz="4000" b="1" i="1" dirty="0" smtClean="0"/>
          </a:p>
          <a:p>
            <a:pPr marL="0" indent="0" algn="ctr">
              <a:buNone/>
            </a:pPr>
            <a:r>
              <a:rPr lang="ru-RU" sz="4000" b="1" i="1" dirty="0" smtClean="0"/>
              <a:t>Более 400 участников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12584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Критерии диагностики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1.	Общекультурный </a:t>
            </a:r>
            <a:r>
              <a:rPr lang="ru-RU" sz="4000" dirty="0" smtClean="0"/>
              <a:t>критерий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2.	Общепрофессиональный </a:t>
            </a:r>
            <a:r>
              <a:rPr lang="ru-RU" sz="4000" dirty="0" smtClean="0"/>
              <a:t>критерий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3.	Коммуникативный </a:t>
            </a:r>
            <a:r>
              <a:rPr lang="ru-RU" sz="4000" dirty="0" smtClean="0"/>
              <a:t>критерий</a:t>
            </a:r>
            <a:endParaRPr lang="ru-RU" sz="4000" dirty="0"/>
          </a:p>
          <a:p>
            <a:pPr marL="900113" indent="-900113">
              <a:buNone/>
            </a:pPr>
            <a:r>
              <a:rPr lang="ru-RU" sz="4000" dirty="0"/>
              <a:t>4.	Эффективность профессиональной </a:t>
            </a:r>
            <a:r>
              <a:rPr lang="ru-RU" sz="4000" dirty="0" smtClean="0"/>
              <a:t>деятельности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77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/>
              <a:t>1. Общекультурный критерий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700213"/>
            <a:ext cx="9758363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3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1" y="242888"/>
            <a:ext cx="9601200" cy="1485900"/>
          </a:xfrm>
        </p:spPr>
        <p:txBody>
          <a:bodyPr>
            <a:noAutofit/>
          </a:bodyPr>
          <a:lstStyle/>
          <a:p>
            <a:r>
              <a:rPr lang="ru-RU" sz="6000" dirty="0" smtClean="0"/>
              <a:t>2. Общепрофессиональный критерий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1" y="2000250"/>
            <a:ext cx="10029824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4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00025"/>
            <a:ext cx="9601200" cy="1485900"/>
          </a:xfrm>
        </p:spPr>
        <p:txBody>
          <a:bodyPr>
            <a:noAutofit/>
          </a:bodyPr>
          <a:lstStyle/>
          <a:p>
            <a:r>
              <a:rPr lang="ru-RU" sz="6000" dirty="0" smtClean="0"/>
              <a:t>3. Коммуникативный критерий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957388"/>
            <a:ext cx="10001249" cy="472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85750"/>
            <a:ext cx="9601200" cy="1485900"/>
          </a:xfrm>
        </p:spPr>
        <p:txBody>
          <a:bodyPr>
            <a:noAutofit/>
          </a:bodyPr>
          <a:lstStyle/>
          <a:p>
            <a:r>
              <a:rPr lang="ru-RU" sz="5200" dirty="0" smtClean="0"/>
              <a:t>4. Эффективность профессиональной деятельности</a:t>
            </a:r>
            <a:endParaRPr lang="ru-RU" sz="5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1" y="1771651"/>
            <a:ext cx="10029824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57175"/>
            <a:ext cx="9601200" cy="1485900"/>
          </a:xfrm>
        </p:spPr>
        <p:txBody>
          <a:bodyPr>
            <a:noAutofit/>
          </a:bodyPr>
          <a:lstStyle/>
          <a:p>
            <a:r>
              <a:rPr lang="ru-RU" sz="6000" dirty="0" smtClean="0"/>
              <a:t>Профессиональная компетентность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914525"/>
            <a:ext cx="9786938" cy="478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6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4" y="128587"/>
            <a:ext cx="10001249" cy="971551"/>
          </a:xfrm>
        </p:spPr>
        <p:txBody>
          <a:bodyPr/>
          <a:lstStyle/>
          <a:p>
            <a:r>
              <a:rPr lang="ru-RU" sz="6000" dirty="0" smtClean="0"/>
              <a:t>Планы и перспективы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1100138"/>
            <a:ext cx="11220449" cy="575786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Индивидуальные образовательные маршруты:</a:t>
            </a:r>
          </a:p>
          <a:p>
            <a:r>
              <a:rPr lang="ru-RU" sz="2400" dirty="0">
                <a:solidFill>
                  <a:schemeClr val="tx1"/>
                </a:solidFill>
              </a:rPr>
              <a:t>Изучение методической литературы: эссе, монографический </a:t>
            </a:r>
            <a:r>
              <a:rPr lang="ru-RU" sz="2400" dirty="0" smtClean="0">
                <a:solidFill>
                  <a:schemeClr val="tx1"/>
                </a:solidFill>
              </a:rPr>
              <a:t>самоотчет, выступления на заседаниях МО;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Методические семинары, мастер-классы, работа школьных и районных МО, деловые игры, тренинги, «круглые столы», сеансы видеоконференцсвязи; 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Создание </a:t>
            </a:r>
            <a:r>
              <a:rPr lang="ru-RU" sz="2400" dirty="0" smtClean="0">
                <a:solidFill>
                  <a:schemeClr val="tx1"/>
                </a:solidFill>
              </a:rPr>
              <a:t>проблемных групп, творческих лабораторий, творческих мастерских; 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Создание методического конструктора по технологии уровневой </a:t>
            </a:r>
            <a:r>
              <a:rPr lang="ru-RU" sz="2400" dirty="0" smtClean="0">
                <a:solidFill>
                  <a:schemeClr val="tx1"/>
                </a:solidFill>
              </a:rPr>
              <a:t>дифференциации;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Создание банка технологических карт </a:t>
            </a:r>
            <a:r>
              <a:rPr lang="ru-RU" sz="2400" dirty="0" smtClean="0">
                <a:solidFill>
                  <a:schemeClr val="tx1"/>
                </a:solidFill>
              </a:rPr>
              <a:t>уроков;</a:t>
            </a:r>
          </a:p>
          <a:p>
            <a:r>
              <a:rPr lang="ru-RU" sz="2400" dirty="0">
                <a:solidFill>
                  <a:schemeClr val="tx1"/>
                </a:solidFill>
              </a:rPr>
              <a:t>Участие в работе педагогических </a:t>
            </a:r>
            <a:r>
              <a:rPr lang="ru-RU" sz="2400" dirty="0" smtClean="0">
                <a:solidFill>
                  <a:schemeClr val="tx1"/>
                </a:solidFill>
              </a:rPr>
              <a:t>сообществ;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Консультирование </a:t>
            </a:r>
            <a:r>
              <a:rPr lang="ru-RU" sz="2400" dirty="0">
                <a:solidFill>
                  <a:schemeClr val="tx1"/>
                </a:solidFill>
              </a:rPr>
              <a:t>учителей начальных </a:t>
            </a:r>
            <a:r>
              <a:rPr lang="ru-RU" sz="2400" dirty="0" smtClean="0">
                <a:solidFill>
                  <a:schemeClr val="tx1"/>
                </a:solidFill>
              </a:rPr>
              <a:t>классов, в том числе </a:t>
            </a:r>
            <a:r>
              <a:rPr lang="ru-RU" sz="2400" dirty="0" err="1" smtClean="0">
                <a:solidFill>
                  <a:schemeClr val="tx1"/>
                </a:solidFill>
              </a:rPr>
              <a:t>коучинг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(развивающее консультирование</a:t>
            </a:r>
            <a:r>
              <a:rPr lang="ru-RU" sz="2400" dirty="0" smtClean="0">
                <a:solidFill>
                  <a:schemeClr val="tx1"/>
                </a:solidFill>
              </a:rPr>
              <a:t>);</a:t>
            </a:r>
          </a:p>
          <a:p>
            <a:r>
              <a:rPr lang="ru-RU" sz="2400" dirty="0" err="1">
                <a:solidFill>
                  <a:schemeClr val="tx1"/>
                </a:solidFill>
              </a:rPr>
              <a:t>Взаимопосещение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уроков</a:t>
            </a:r>
            <a:endParaRPr lang="ru-RU" sz="2400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55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196</TotalTime>
  <Words>181</Words>
  <Application>Microsoft Office PowerPoint</Application>
  <PresentationFormat>Широкоэкранный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Franklin Gothic Book</vt:lpstr>
      <vt:lpstr>Crop</vt:lpstr>
      <vt:lpstr>Результаты диагностики профессиональных компетенций учителя начальных классов в рамках реализации проекта  «Тьюторские технологии в развитии профессиональных компетентностей руководящих и педагогических кадров»</vt:lpstr>
      <vt:lpstr>Этапы диагностики в рамках проекта</vt:lpstr>
      <vt:lpstr>Критерии диагностики</vt:lpstr>
      <vt:lpstr>1. Общекультурный критерий</vt:lpstr>
      <vt:lpstr>2. Общепрофессиональный критерий</vt:lpstr>
      <vt:lpstr>3. Коммуникативный критерий</vt:lpstr>
      <vt:lpstr>4. Эффективность профессиональной деятельности</vt:lpstr>
      <vt:lpstr>Профессиональная компетентность</vt:lpstr>
      <vt:lpstr>Планы и перспективы</vt:lpstr>
      <vt:lpstr>Еще...</vt:lpstr>
      <vt:lpstr>Благодарю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диагностики профессиональных компетенций учителя начальных классов в рамках реализации проекта  «Тьюторские технологии в развитии профессиональных компетентностей руководящих и педагогических кадров»</dc:title>
  <dc:creator>k221</dc:creator>
  <cp:lastModifiedBy>k221</cp:lastModifiedBy>
  <cp:revision>14</cp:revision>
  <dcterms:created xsi:type="dcterms:W3CDTF">2018-08-14T04:04:05Z</dcterms:created>
  <dcterms:modified xsi:type="dcterms:W3CDTF">2018-09-13T05:57:58Z</dcterms:modified>
</cp:coreProperties>
</file>